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2443f1351c4414" /><Relationship Type="http://schemas.openxmlformats.org/officeDocument/2006/relationships/extended-properties" Target="/docProps/app.xml" Id="R1678bb1600d34229" /><Relationship Type="http://schemas.openxmlformats.org/officeDocument/2006/relationships/officeDocument" Target="/ppt/presentation.xml" Id="R1dd64ef6fe79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e9e7f890b4f09"/>
  </p:sldMasterIdLst>
  <p:notesMasterIdLst>
    <p:notesMasterId xmlns:r="http://schemas.openxmlformats.org/officeDocument/2006/relationships" r:id="R7179c3b24ceb40a6"/>
  </p:notesMasterIdLst>
  <p:sldIdLst>
    <p:sldId xmlns:r="http://schemas.openxmlformats.org/officeDocument/2006/relationships" id="256" r:id="R704369734ad34311"/>
    <p:sldId xmlns:r="http://schemas.openxmlformats.org/officeDocument/2006/relationships" id="257" r:id="R2961564969784050"/>
    <p:sldId xmlns:r="http://schemas.openxmlformats.org/officeDocument/2006/relationships" id="258" r:id="R43a1ef1aff8244f1"/>
    <p:sldId xmlns:r="http://schemas.openxmlformats.org/officeDocument/2006/relationships" id="259" r:id="R7bdb231d5e024b5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f42acdd839347bc" /><Relationship Type="http://schemas.openxmlformats.org/officeDocument/2006/relationships/slideMaster" Target="/ppt/slideMasters/slideMaster1.xml" Id="R223e9e7f890b4f09" /><Relationship Type="http://schemas.openxmlformats.org/officeDocument/2006/relationships/notesMaster" Target="/ppt/notesMasters/notesMaster1.xml" Id="R7179c3b24ceb40a6" /><Relationship Type="http://schemas.openxmlformats.org/officeDocument/2006/relationships/presProps" Target="/ppt/presProps.xml" Id="R2d108ff01c5648f4" /><Relationship Type="http://schemas.openxmlformats.org/officeDocument/2006/relationships/viewProps" Target="/ppt/viewProps.xml" Id="Rff2c47bc3eef4d4d" /><Relationship Type="http://schemas.openxmlformats.org/officeDocument/2006/relationships/tableStyles" Target="/ppt/tableStyles.xml" Id="R2ee40b67991e4be7" /><Relationship Type="http://schemas.openxmlformats.org/officeDocument/2006/relationships/slide" Target="/ppt/slides/slide1.xml" Id="R704369734ad34311" /><Relationship Type="http://schemas.openxmlformats.org/officeDocument/2006/relationships/slide" Target="/ppt/slides/slide2.xml" Id="R2961564969784050" /><Relationship Type="http://schemas.openxmlformats.org/officeDocument/2006/relationships/slide" Target="/ppt/slides/slide3.xml" Id="R43a1ef1aff8244f1" /><Relationship Type="http://schemas.openxmlformats.org/officeDocument/2006/relationships/slide" Target="/ppt/slides/slide4.xml" Id="R7bdb231d5e024b5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c6a1d67fc134f1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e2d9c7fccd24dc0" /><Relationship Type="http://schemas.openxmlformats.org/officeDocument/2006/relationships/notesMaster" Target="/ppt/notesMasters/notesMaster1.xml" Id="Rd54aaa21824341c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6340c251b2c44dd" /><Relationship Type="http://schemas.openxmlformats.org/officeDocument/2006/relationships/notesMaster" Target="/ppt/notesMasters/notesMaster1.xml" Id="Rb48a348ff4b248a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eace4c3864e4d8a" /><Relationship Type="http://schemas.openxmlformats.org/officeDocument/2006/relationships/notesMaster" Target="/ppt/notesMasters/notesMaster1.xml" Id="R04d555726d304bc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f9c5bab267541f0" /><Relationship Type="http://schemas.openxmlformats.org/officeDocument/2006/relationships/notesMaster" Target="/ppt/notesMasters/notesMaster1.xml" Id="R6f1b445ff31447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f06fa3a4e4896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76eeeaf65d245c2" /><Relationship Type="http://schemas.openxmlformats.org/officeDocument/2006/relationships/slideLayout" Target="/ppt/slideLayouts/slideLayout1.xml" Id="Ra0d3d4bf409e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3d4bf409e42da"/>
  </p:sldLayoutIdLst>
  <p:hf sldNum="0" hdr="0" ftr="0" dt="0"/>
  <p:txStyles>
    <p:titleStyle>
      <a:lvl1pPr xmlns:a="http://schemas.openxmlformats.org/drawingml/2006/main" algn="ctr"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5a2fb3f243d5" /><Relationship Type="http://schemas.openxmlformats.org/officeDocument/2006/relationships/notesSlide" Target="/ppt/notesSlides/notesSlide1.xml" Id="Rf8d44d1a2915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ca1df97d4666" /><Relationship Type="http://schemas.openxmlformats.org/officeDocument/2006/relationships/notesSlide" Target="/ppt/notesSlides/notesSlide2.xml" Id="R2a4a57cca9e3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12d134dd4146" /><Relationship Type="http://schemas.openxmlformats.org/officeDocument/2006/relationships/notesSlide" Target="/ppt/notesSlides/notesSlide3.xml" Id="R5f6d8160f1e8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e5c849eb4fe1" /><Relationship Type="http://schemas.openxmlformats.org/officeDocument/2006/relationships/notesSlide" Target="/ppt/notesSlides/notesSlide4.xml" Id="Reae4246f21e3478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C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75F42F-6CF4-4860-9880-F4884638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86868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2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SusanOS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40DE2BD-F77A-46D6-B72B-5E408D54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859536"/>
            <a:ext cx="822960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Palantir American Tech Fellowship | Frontier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7CF2012-6EF0-48C9-9FA7-347639A26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36208"/>
            <a:ext cx="11155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250" i="1">
                <a:solidFill>
                  <a:srgbClr val="A9BC8B"/>
                </a:solidFill>
                <a:latin typeface="Arial"/>
                <a:ea typeface="Arial"/>
                <a:cs typeface="Arial"/>
              </a:rPr>
              <a:t>Darla Horn</a:t>
            </a:r>
          </a:p>
        </p:txBody>
      </p:sp>
    </p:spTree>
    <p:extLst>
      <p:ext uri="{BB962C8B-B14F-4D97-AF65-F5344CB8AC3E}">
        <p14:creationId xmlns:p14="http://schemas.microsoft.com/office/powerpoint/2010/main" val="3009967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C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75F42F-6CF4-4860-9880-F4884638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86868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2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What it takes to learn one number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40DE2BD-F77A-46D6-B72B-5E408D54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859536"/>
            <a:ext cx="822960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The People leader's view of a production ramp, today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D767C548-B135-4C1F-BEF8-D2BB032B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208815-254D-479E-AEF3-B358E1F3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The executive circuit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Program, engineering, finance, supply chain. Gathering context before the decision is even known.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meeting after meeting</a:t>
            </a:r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AA36A21-2620-4A6E-8139-5A075E8F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177657-8CA4-4B0F-B747-F67AE312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The production schedule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Secondhand, and weeks late.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not on the distro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E96F168-2F6B-4BC7-BC40-BB862D15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E9EB189-6968-48E1-B1EE-95FC363B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The ATS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Open requisitions. No view of capability.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weekly report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68162B5-2759-49DF-B168-0EEE8C5B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3FC4E64-E37A-4F70-8F9A-A6ECA014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The HRIS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Headcount and org charts. Not what people can do.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another export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8EDFF28-349F-4F39-839F-41A33BCC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01C5CC3-BFEB-4091-9B92-BDB48878E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The workforce board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Learning who they are and what they fund.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25 meetings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E0C45FBA-724F-4C8C-8B5D-B12A6968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FB5385D-940D-4AB5-BFA4-8BBBBB29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Recruiting agencies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Buying market intelligence by anecdote.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4 discovery calls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6CE5CB5-E5B1-4432-8BE2-5DA38D21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1D42BCF-5BB6-4338-95BF-97EB887C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Training programs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Catalogs and brochures. Capacity unknown.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nights of research</a:t>
            </a: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A869C8C-BB41-4FB2-950C-3F4ED045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0A62305-5D86-4521-99E1-73E1EB03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Spreadsheets + hallways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The actual system of record.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every single day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89217E6-0827-4E25-9096-47AC3775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828800"/>
            <a:ext cx="1261872" cy="14173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626FEF4C-D24D-4C56-A517-6623AF0C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834640"/>
            <a:ext cx="1261872" cy="411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42064A1-FBBC-479C-8F06-13763569B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685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63BB35E-673C-48F3-81D9-9C75C245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18745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EB527BCD-1B89-4444-A8ED-B6FC2AC6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00200"/>
            <a:ext cx="34747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0" b="1">
                <a:solidFill>
                  <a:srgbClr val="A9BC8B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37CFD9F-EF54-4AAE-96B8-170A029B8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23360"/>
            <a:ext cx="347472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technicians we need to hire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5E3FE03-CA95-4956-ADF7-EBBE250A3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80560"/>
            <a:ext cx="3474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and by the time we know it,</a:t>
            </a:r>
          </a:p>
          <a:p xmlns:a="http://schemas.openxmlformats.org/drawingml/2006/main">
            <a:pPr marL="0" indent="0"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the lead time is gone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7CF2012-6EF0-48C9-9FA7-347639A26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36208"/>
            <a:ext cx="11155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250" i="1">
                <a:solidFill>
                  <a:srgbClr val="A9BC8B"/>
                </a:solidFill>
                <a:latin typeface="Arial"/>
                <a:ea typeface="Arial"/>
                <a:cs typeface="Arial"/>
              </a:rPr>
              <a:t>Eight sources. Dozens of meetings. Weeks of effort. One number the schedule already knew.</a:t>
            </a:r>
          </a:p>
        </p:txBody>
      </p:sp>
    </p:spTree>
    <p:extLst>
      <p:ext uri="{BB962C8B-B14F-4D97-AF65-F5344CB8AC3E}">
        <p14:creationId xmlns:p14="http://schemas.microsoft.com/office/powerpoint/2010/main" val="3009967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C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75F42F-6CF4-4860-9880-F4884638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86868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2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The number was never the hard part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40DE2BD-F77A-46D6-B72B-5E408D54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859536"/>
            <a:ext cx="822960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The cost was everything that happened while we were finding it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D767C548-B135-4C1F-BEF8-D2BB032B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208815-254D-479E-AEF3-B358E1F3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Production keeps moving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Milestones do not wait.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every passing week</a:t>
            </a:r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AA36A21-2620-4A6E-8139-5A075E8F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177657-8CA4-4B0F-B747-F67AE312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Lead time disappears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Recruiting starts after urgency.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already behind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E96F168-2F6B-4BC7-BC40-BB862D15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E9EB189-6968-48E1-B1EE-95FC363B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Knowledge walks out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Expertise remains invisible.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until retirement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68162B5-2759-49DF-B168-0EEE8C5B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3FC4E64-E37A-4F70-8F9A-A6ECA014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Training starts late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Pathways begin after the need.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time we do not have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8EDFF28-349F-4F39-839F-41A33BCC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01C5CC3-BFEB-4091-9B92-BDB48878E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Teams disagree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Each function brings its own truth.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meeting one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E0C45FBA-724F-4C8C-8B5D-B12A6968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FB5385D-940D-4AB5-BFA4-8BBBBB29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Decisions stall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No shared operating picture.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meeting two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6CE5CB5-E5B1-4432-8BE2-5DA38D21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1D42BCF-5BB6-4338-95BF-97EB887C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Risk compounds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Capability gaps hit the schedule.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then the rate</a:t>
            </a: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A869C8C-BB41-4FB2-950C-3F4ED045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0A62305-5D86-4521-99E1-73E1EB03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People reacts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Instead of shaping the plan.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every single time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89217E6-0827-4E25-9096-47AC3775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828800"/>
            <a:ext cx="1261872" cy="14173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626FEF4C-D24D-4C56-A517-6623AF0C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834640"/>
            <a:ext cx="1261872" cy="411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42064A1-FBBC-479C-8F06-13763569B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685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63BB35E-673C-48F3-81D9-9C75C245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18745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EB527BCD-1B89-4444-A8ED-B6FC2AC6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00200"/>
            <a:ext cx="34747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900" b="1">
                <a:solidFill>
                  <a:srgbClr val="A9BC8B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37CFD9F-EF54-4AAE-96B8-170A029B8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23360"/>
            <a:ext cx="347472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hours to learn the number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5E3FE03-CA95-4956-ADF7-EBBE250A3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80560"/>
            <a:ext cx="3474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while the milestone</a:t>
            </a:r>
          </a:p>
          <a:p xmlns:a="http://schemas.openxmlformats.org/drawingml/2006/main">
            <a:pPr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keeps moving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7CF2012-6EF0-48C9-9FA7-347639A26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36208"/>
            <a:ext cx="11155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250" i="1">
                <a:solidFill>
                  <a:srgbClr val="A9BC8B"/>
                </a:solidFill>
                <a:latin typeface="Arial"/>
                <a:ea typeface="Arial"/>
                <a:cs typeface="Arial"/>
              </a:rPr>
              <a:t>Every week spent discovering the need is a week stolen from the person we need to develop.</a:t>
            </a:r>
          </a:p>
        </p:txBody>
      </p:sp>
    </p:spTree>
    <p:extLst>
      <p:ext uri="{BB962C8B-B14F-4D97-AF65-F5344CB8AC3E}">
        <p14:creationId xmlns:p14="http://schemas.microsoft.com/office/powerpoint/2010/main" val="3009967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C2B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75F42F-6CF4-4860-9880-F4884638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86868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32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What if finding out cost almost nothing?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40DE2BD-F77A-46D6-B72B-5E408D54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859536"/>
            <a:ext cx="822960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Every remaining hour can go toward building capability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D767C548-B135-4C1F-BEF8-D2BB032B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208815-254D-479E-AEF3-B358E1F3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Production milestones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What must be ready, and when.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schedule</a:t>
            </a:r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AA36A21-2620-4A6E-8139-5A075E8F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1353312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177657-8CA4-4B0F-B747-F67AE312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1435608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Verified capability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What the workforce can actually do.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evidence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E96F168-2F6B-4BC7-BC40-BB862D15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E9EB189-6968-48E1-B1EE-95FC363B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Tacit knowledge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What disappears when expertise leaves.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interviews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68162B5-2759-49DF-B168-0EEE8C5B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2487168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3FC4E64-E37A-4F70-8F9A-A6ECA014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2569464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Open positions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Where recruiting can help.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pipeline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8EDFF28-349F-4F39-839F-41A33BCC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01C5CC3-BFEB-4091-9B92-BDB48878E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Training pathways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Who can become ready in time.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development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E0C45FBA-724F-4C8C-8B5D-B12A6968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621024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FB5385D-940D-4AB5-BFA4-8BBBBB29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3703320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External pressure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What the market can and cannot supply.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signals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6CE5CB5-E5B1-4432-8BE2-5DA38D21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1D42BCF-5BB6-4338-95BF-97EB887C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One shared truth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People, production, and engineering.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ontology</a:t>
            </a: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A869C8C-BB41-4FB2-950C-3F4ED045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4754880"/>
            <a:ext cx="3108960" cy="1024128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82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000000">
                <a:alpha val="35000"/>
              </a:srgbClr>
            </a:outerShdw>
          </a:effectLst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0A62305-5D86-4521-99E1-73E1EB03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08" y="4837176"/>
            <a:ext cx="2798064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300" b="1">
                <a:solidFill>
                  <a:srgbClr val="F4EFE6"/>
                </a:solidFill>
              </a:rPr>
              <a:t>One accountable action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>
                <a:solidFill>
                  <a:srgbClr val="9AA69A"/>
                </a:solidFill>
              </a:rPr>
              <a:t>Owner, date, and rationale.</a:t>
            </a:r>
          </a:p>
          <a:p xmlns:a="http://schemas.openxmlformats.org/drawingml/2006/main">
            <a:pPr marL="0" indent="0" algn="l">
              <a:lnSpc>
                <a:spcPct val="105000"/>
              </a:lnSpc>
              <a:buNone/>
            </a:pPr>
            <a:r>
              <a:rPr sz="1000" b="1" i="1">
                <a:solidFill>
                  <a:srgbClr val="A9BC8B"/>
                </a:solidFill>
              </a:rPr>
              <a:t>feedback loop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89217E6-0827-4E25-9096-47AC3775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828800"/>
            <a:ext cx="1261872" cy="14173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626FEF4C-D24D-4C56-A517-6623AF0C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834640"/>
            <a:ext cx="1261872" cy="411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42064A1-FBBC-479C-8F06-13763569B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685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63BB35E-673C-48F3-81D9-9C75C245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967728" y="3246120"/>
            <a:ext cx="1261872" cy="18745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A9BC8B">
                <a:alpha val="55000"/>
              </a:srgbClr>
            </a:solidFill>
            <a:prstDash val="solid"/>
            <a:tailEnd type="triangle"/>
          </a:ln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EB527BCD-1B89-4444-A8ED-B6FC2AC6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00200"/>
            <a:ext cx="34747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0" b="1">
                <a:solidFill>
                  <a:srgbClr val="A9BC8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37CFD9F-EF54-4AAE-96B8-170A029B8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23360"/>
            <a:ext cx="347472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4EFE6"/>
                </a:solidFill>
                <a:latin typeface="Arial"/>
                <a:ea typeface="Arial"/>
                <a:cs typeface="Arial"/>
              </a:rPr>
              <a:t>decision required today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5E3FE03-CA95-4956-ADF7-EBBE250A3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80560"/>
            <a:ext cx="3474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grounded in one</a:t>
            </a:r>
          </a:p>
          <a:p xmlns:a="http://schemas.openxmlformats.org/drawingml/2006/main">
            <a:pPr algn="ctr">
              <a:buNone/>
            </a:pPr>
            <a:r>
              <a:rPr sz="1200" i="1">
                <a:solidFill>
                  <a:srgbClr val="9AA69A"/>
                </a:solidFill>
                <a:latin typeface="Arial"/>
                <a:ea typeface="Arial"/>
                <a:cs typeface="Arial"/>
              </a:rPr>
              <a:t>operating picture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7CF2012-6EF0-48C9-9FA7-347639A26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36208"/>
            <a:ext cx="11155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250" i="1">
                <a:solidFill>
                  <a:srgbClr val="A9BC8B"/>
                </a:solidFill>
                <a:latin typeface="Arial"/>
                <a:ea typeface="Arial"/>
                <a:cs typeface="Arial"/>
              </a:rPr>
              <a:t>The pipeline does the math. The LLM does the language. The human does the judgment.</a:t>
            </a:r>
          </a:p>
        </p:txBody>
      </p:sp>
    </p:spTree>
    <p:extLst>
      <p:ext uri="{BB962C8B-B14F-4D97-AF65-F5344CB8AC3E}">
        <p14:creationId xmlns:p14="http://schemas.microsoft.com/office/powerpoint/2010/main" val="300996763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2026-07-28T13:47:07.4380000Z</dcterms:created>
  <dcterms:modified xsi:type="dcterms:W3CDTF">2026-07-28T13:47:07.4380000Z</dcterms:modified>
</coreProperties>
</file>